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  <p:sldMasterId id="2147483704" r:id="rId2"/>
  </p:sldMasterIdLst>
  <p:notesMasterIdLst>
    <p:notesMasterId r:id="rId6"/>
  </p:notesMasterIdLst>
  <p:sldIdLst>
    <p:sldId id="256" r:id="rId3"/>
    <p:sldId id="260" r:id="rId4"/>
    <p:sldId id="265" r:id="rId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59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4BE0-53ED-4118-82BF-A2CBA6C4B5C3}" type="datetimeFigureOut">
              <a:rPr lang="hu-HU" smtClean="0"/>
              <a:t>2021. 08. 06.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6FED-ADB9-411E-95E1-C9C0443889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971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az oldal tartalmazza a legfontosabb kutatási eredményeinket: töredékleírásokat, elemzéseket, egy-egy fragmentum monografikus igényű földolgozását, magyarul és angolul, digitális képanyaggal és többszintű keresőrendszerrel, valamint külön Bibliotékával, amely tartalmazza a csoport tagjai által írt összes, a töredékkutatás tárgykörében írt publikációját.</a:t>
            </a:r>
            <a:endParaRPr lang="hu-HU" dirty="0" smtClean="0">
              <a:effectLst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D3735-BB48-4F19-833E-73D25A96C907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19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9270-7346-694E-8092-0AFFB9FF7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79D6C-D4C5-6349-A2E8-EFA7D779F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9C610-5E57-1446-A2E0-525207A2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08/06/2021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72A4C-EB91-BF4E-ABEC-D688C728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A062C-1CAD-2E4A-886B-4311DB1E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0874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315D-C045-6040-B835-DBE2899B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17477-A95A-6C4C-BFFE-4D138E873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356E9-1BBA-564A-8B85-2A2635D0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08/06/2021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3ED5B-0EF9-D94D-A2E1-0C5562A4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DD2A-84B5-4F49-A7FA-A2EAB839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3367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5F9D2-6C46-F945-8B2D-06B08F8BB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05450-4CFE-1F4A-8ACF-C8334F13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63F2E-8DE8-D744-BE0E-E58BAB58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08/06/2021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7DC93-0096-2C44-B8B0-3F12FB79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15C5D-725C-4543-8E7D-34396208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8129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E3CFA-9990-4328-BEE7-C21A068E817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2021. 08. 06.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1FEE-9123-4D8F-8A51-E8CD1D4C1EE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194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E3CFA-9990-4328-BEE7-C21A068E817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2021. 08. 06.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1FEE-9123-4D8F-8A51-E8CD1D4C1EE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91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E3CFA-9990-4328-BEE7-C21A068E817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2021. 08. 06.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1FEE-9123-4D8F-8A51-E8CD1D4C1EE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476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E3CFA-9990-4328-BEE7-C21A068E817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2021. 08. 06.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1FEE-9123-4D8F-8A51-E8CD1D4C1EE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1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E3CFA-9990-4328-BEE7-C21A068E817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2021. 08. 06.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1FEE-9123-4D8F-8A51-E8CD1D4C1EE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553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E3CFA-9990-4328-BEE7-C21A068E817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2021. 08. 06.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1FEE-9123-4D8F-8A51-E8CD1D4C1EE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094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E3CFA-9990-4328-BEE7-C21A068E817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2021. 08. 06.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1FEE-9123-4D8F-8A51-E8CD1D4C1EE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861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E3CFA-9990-4328-BEE7-C21A068E817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2021. 08. 06.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1FEE-9123-4D8F-8A51-E8CD1D4C1EE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85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A2A4-E324-B845-90C4-92CDA33B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55FF-76A5-FA48-89D6-320518CBF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CDF91-91AF-D246-83FD-F1CCB77D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08/06/2021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DEC0-50CD-F747-8602-6C82DE4C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73B20-D606-A443-BC47-7C9CFDF2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55988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E3CFA-9990-4328-BEE7-C21A068E817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2021. 08. 06.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1FEE-9123-4D8F-8A51-E8CD1D4C1EE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795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E3CFA-9990-4328-BEE7-C21A068E817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2021. 08. 06.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1FEE-9123-4D8F-8A51-E8CD1D4C1EE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544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E3CFA-9990-4328-BEE7-C21A068E817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2021. 08. 06.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1FEE-9123-4D8F-8A51-E8CD1D4C1EE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0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C0AF2-B2AE-A541-A65C-6B9ACDBF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E59D1-BFAE-A141-90F4-5DAE3D982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86483-80A2-3E48-8490-BB3C946F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08/06/2021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CF908-405D-3C41-A889-F6FEDAA3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2BF5D-74D9-CE4B-AC23-98E510E8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07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443D-CA5B-4E45-986E-1CC4B29D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DC389-4F33-AA4E-9857-EC1F1F82A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53F35-8754-9346-B965-748E5DE34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F43A4-6983-EB4E-A507-AD885C9F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08/06/2021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114C3-36B5-8E4C-8ABD-EB97EC05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3664E-50B0-2343-B8DD-95E24853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2699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7464-1348-5C48-89FB-A82CBEFC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F362C-A9AB-3B4C-B2DB-8CDA3A2A4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9515A-F8D3-E74E-AF82-B7EC0694E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92781-6F87-614F-A8DF-526CA4347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AAB91-5CA0-A541-8D31-A118F6DAF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893FF-202B-264A-B6D3-B055A145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08/06/2021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7BB89-F00A-F440-9102-7A4DD052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86F09-4DC2-6949-8E5B-0F9ED25A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182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F174-E61A-8A41-BB86-C8881FAF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771DA-686E-AA45-9674-61CFB141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08/06/2021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B2ED9-AD2A-6B4A-BAFE-F84A3A97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58DE2-FF2A-E440-8AAE-51C658A0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6486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5159B-DCF2-DA4F-9465-ABA1D94F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08/06/2021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9AB71-DDBB-764C-B1DF-4D6ECE01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A89EA-8AC3-524D-8674-4EB08D34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5782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4578-B48C-FC43-A589-BF5025CA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C113B-95FC-CB48-B831-FED3B5654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20BAB-8FC5-9744-AE35-9A4DF579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C9CA9-AD8A-DE46-A6D1-D77ABD2C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08/06/2021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7CFE2-7106-134D-9719-23178CAE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DE7D9-995B-AC4A-BC65-F0D687CF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5167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352D-CF52-0745-843D-5DB4A269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0CBE9-A1F1-0047-B58A-FE45282AD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1AC5E-7681-F546-91BE-F6EA15AD0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FE49E-D2A3-7746-8872-F6BAD8E0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08/06/2021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4601F-96BE-6746-8C11-3B7B8475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8D775-1018-474E-B7F5-E3FB9C6D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71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559D2-7B84-944C-8D87-729DE637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CEE29-4029-FA4E-B55F-E8A8E5F3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BE70-5471-E349-A30F-A46C656E2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C41A-54B1-9248-99AA-8C5DB4981990}" type="datetimeFigureOut">
              <a:rPr lang="en-DE" smtClean="0"/>
              <a:t>08/06/2021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7C1E6-3B1C-8C45-A5CF-3AB071BEB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03DF6-C67E-D046-8AD8-B43DED12E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189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E3CFA-9990-4328-BEE7-C21A068E817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2021. 08. 06.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1FEE-9123-4D8F-8A51-E8CD1D4C1EE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56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B44C-C90F-2C4F-A956-533A0F7C6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964" y="1412358"/>
            <a:ext cx="8608291" cy="2646073"/>
          </a:xfrm>
        </p:spPr>
        <p:txBody>
          <a:bodyPr>
            <a:normAutofit/>
          </a:bodyPr>
          <a:lstStyle/>
          <a:p>
            <a:r>
              <a:rPr lang="hu-HU" sz="3600" dirty="0" smtClean="0"/>
              <a:t>Zsuzsa Czagány</a:t>
            </a:r>
            <a:br>
              <a:rPr lang="hu-HU" sz="3600" dirty="0" smtClean="0"/>
            </a:br>
            <a:r>
              <a:rPr lang="hu-HU" sz="3600" i="1" dirty="0" err="1" smtClean="0"/>
              <a:t>Fragmenta</a:t>
            </a:r>
            <a:r>
              <a:rPr lang="hu-HU" sz="3600" i="1" dirty="0" smtClean="0"/>
              <a:t> </a:t>
            </a:r>
            <a:r>
              <a:rPr lang="hu-HU" sz="3600" i="1" dirty="0" err="1" smtClean="0"/>
              <a:t>Manuscriptorum</a:t>
            </a:r>
            <a:r>
              <a:rPr lang="hu-HU" sz="3600" i="1" dirty="0" smtClean="0"/>
              <a:t> </a:t>
            </a:r>
            <a:r>
              <a:rPr lang="hu-HU" sz="3600" i="1" dirty="0" err="1" smtClean="0"/>
              <a:t>Musicalium</a:t>
            </a:r>
            <a:r>
              <a:rPr lang="hu-HU" sz="3600" i="1" dirty="0" smtClean="0"/>
              <a:t> Hungariae </a:t>
            </a:r>
            <a:r>
              <a:rPr lang="hu-HU" sz="3600" i="1" dirty="0" err="1" smtClean="0"/>
              <a:t>Mediaevalis</a:t>
            </a:r>
            <a:r>
              <a:rPr lang="hu-HU" sz="3600" i="1" dirty="0"/>
              <a:t> </a:t>
            </a:r>
            <a:r>
              <a:rPr lang="hu-HU" sz="3600" i="1" dirty="0" smtClean="0"/>
              <a:t>– </a:t>
            </a:r>
            <a:r>
              <a:rPr lang="hu-HU" sz="3600" i="1" dirty="0" err="1" smtClean="0"/>
              <a:t>the</a:t>
            </a:r>
            <a:r>
              <a:rPr lang="hu-HU" sz="3600" i="1" dirty="0" smtClean="0"/>
              <a:t> project and </a:t>
            </a:r>
            <a:r>
              <a:rPr lang="hu-HU" sz="3600" i="1" dirty="0" err="1" smtClean="0"/>
              <a:t>its</a:t>
            </a:r>
            <a:r>
              <a:rPr lang="hu-HU" sz="3600" i="1" dirty="0" smtClean="0"/>
              <a:t> spin-</a:t>
            </a:r>
            <a:r>
              <a:rPr lang="hu-HU" sz="3600" i="1" dirty="0" err="1" smtClean="0"/>
              <a:t>offs</a:t>
            </a:r>
            <a:endParaRPr lang="en-DE" sz="36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3981A-90EE-294B-8E74-E354C9276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8655" y="4599565"/>
            <a:ext cx="9144000" cy="1655762"/>
          </a:xfrm>
        </p:spPr>
        <p:txBody>
          <a:bodyPr>
            <a:normAutofit/>
          </a:bodyPr>
          <a:lstStyle/>
          <a:p>
            <a:r>
              <a:rPr lang="en-DE" dirty="0" smtClean="0"/>
              <a:t>IM</a:t>
            </a:r>
            <a:r>
              <a:rPr lang="hu-HU" dirty="0" smtClean="0"/>
              <a:t>S</a:t>
            </a:r>
            <a:r>
              <a:rPr lang="en-DE" dirty="0" smtClean="0"/>
              <a:t> </a:t>
            </a:r>
            <a:r>
              <a:rPr lang="en-DE" dirty="0"/>
              <a:t>Study Group Cantus Planus</a:t>
            </a:r>
          </a:p>
          <a:p>
            <a:r>
              <a:rPr lang="en-DE" dirty="0"/>
              <a:t>Research Forum</a:t>
            </a:r>
          </a:p>
          <a:p>
            <a:r>
              <a:rPr lang="en-DE" dirty="0"/>
              <a:t>Virtual meeting, </a:t>
            </a:r>
            <a:r>
              <a:rPr lang="en-DE" dirty="0" smtClean="0"/>
              <a:t>2</a:t>
            </a:r>
            <a:r>
              <a:rPr lang="hu-HU" dirty="0" smtClean="0"/>
              <a:t>8</a:t>
            </a:r>
            <a:r>
              <a:rPr lang="en-DE" dirty="0" smtClean="0"/>
              <a:t>. </a:t>
            </a:r>
            <a:r>
              <a:rPr lang="en-DE" dirty="0"/>
              <a:t>7. 2021</a:t>
            </a:r>
          </a:p>
          <a:p>
            <a:endParaRPr lang="en-D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2" y="94784"/>
            <a:ext cx="1447023" cy="116048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39636" y="94784"/>
            <a:ext cx="4812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400" dirty="0">
                <a:solidFill>
                  <a:prstClr val="black"/>
                </a:solidFill>
              </a:rPr>
              <a:t>Research Centre </a:t>
            </a:r>
            <a:r>
              <a:rPr lang="hu-HU" sz="2400" dirty="0" err="1">
                <a:solidFill>
                  <a:prstClr val="black"/>
                </a:solidFill>
              </a:rPr>
              <a:t>for</a:t>
            </a:r>
            <a:r>
              <a:rPr lang="hu-HU" sz="2400" dirty="0">
                <a:solidFill>
                  <a:prstClr val="black"/>
                </a:solidFill>
              </a:rPr>
              <a:t> </a:t>
            </a:r>
            <a:r>
              <a:rPr lang="hu-HU" sz="2400" dirty="0" err="1">
                <a:solidFill>
                  <a:prstClr val="black"/>
                </a:solidFill>
              </a:rPr>
              <a:t>the</a:t>
            </a:r>
            <a:r>
              <a:rPr lang="hu-HU" sz="2400" dirty="0">
                <a:solidFill>
                  <a:prstClr val="black"/>
                </a:solidFill>
              </a:rPr>
              <a:t> </a:t>
            </a:r>
            <a:r>
              <a:rPr lang="hu-HU" sz="2400" dirty="0" err="1">
                <a:solidFill>
                  <a:prstClr val="black"/>
                </a:solidFill>
              </a:rPr>
              <a:t>Humanities</a:t>
            </a:r>
            <a:r>
              <a:rPr lang="hu-HU" sz="2400" dirty="0">
                <a:solidFill>
                  <a:prstClr val="black"/>
                </a:solidFill>
              </a:rPr>
              <a:t>, </a:t>
            </a:r>
          </a:p>
          <a:p>
            <a:pPr lvl="0"/>
            <a:r>
              <a:rPr lang="hu-HU" sz="2400" dirty="0">
                <a:solidFill>
                  <a:prstClr val="black"/>
                </a:solidFill>
              </a:rPr>
              <a:t>Institute </a:t>
            </a:r>
            <a:r>
              <a:rPr lang="hu-HU" sz="2400" dirty="0" err="1">
                <a:solidFill>
                  <a:prstClr val="black"/>
                </a:solidFill>
              </a:rPr>
              <a:t>for</a:t>
            </a:r>
            <a:r>
              <a:rPr lang="hu-HU" sz="2400" dirty="0">
                <a:solidFill>
                  <a:prstClr val="black"/>
                </a:solidFill>
              </a:rPr>
              <a:t> </a:t>
            </a:r>
            <a:r>
              <a:rPr lang="hu-HU" sz="2400" dirty="0" err="1">
                <a:solidFill>
                  <a:prstClr val="black"/>
                </a:solidFill>
              </a:rPr>
              <a:t>Musicology</a:t>
            </a:r>
            <a:r>
              <a:rPr lang="hu-HU" sz="2400" dirty="0">
                <a:solidFill>
                  <a:prstClr val="black"/>
                </a:solidFill>
              </a:rPr>
              <a:t>, </a:t>
            </a:r>
          </a:p>
          <a:p>
            <a:pPr lvl="0"/>
            <a:r>
              <a:rPr lang="hu-HU" sz="2400" dirty="0">
                <a:solidFill>
                  <a:prstClr val="black"/>
                </a:solidFill>
              </a:rPr>
              <a:t>Budapest, Hungary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605" y="94784"/>
            <a:ext cx="2610434" cy="10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9757" r="1617" b="7324"/>
          <a:stretch/>
        </p:blipFill>
        <p:spPr>
          <a:xfrm>
            <a:off x="0" y="-1"/>
            <a:ext cx="12193402" cy="612753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" y="6127530"/>
            <a:ext cx="12193057" cy="100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2020" y="622133"/>
            <a:ext cx="2743200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hu-HU" sz="2000" dirty="0" err="1"/>
              <a:t>Current</a:t>
            </a:r>
            <a:r>
              <a:rPr lang="hu-HU" sz="2000" dirty="0"/>
              <a:t> </a:t>
            </a:r>
            <a:r>
              <a:rPr lang="hu-HU" sz="2000" dirty="0" err="1"/>
              <a:t>state</a:t>
            </a:r>
            <a:r>
              <a:rPr lang="hu-HU" sz="2000" dirty="0"/>
              <a:t>:</a:t>
            </a:r>
          </a:p>
          <a:p>
            <a:r>
              <a:rPr lang="hu-HU" sz="2000" dirty="0"/>
              <a:t>	3 </a:t>
            </a:r>
            <a:r>
              <a:rPr lang="hu-HU" sz="2000" dirty="0" err="1"/>
              <a:t>countries</a:t>
            </a:r>
            <a:endParaRPr lang="hu-HU" sz="2000" dirty="0"/>
          </a:p>
          <a:p>
            <a:r>
              <a:rPr lang="hu-HU" sz="2000" dirty="0"/>
              <a:t>	10 </a:t>
            </a:r>
            <a:r>
              <a:rPr lang="hu-HU" sz="2000" dirty="0" err="1"/>
              <a:t>collections</a:t>
            </a:r>
            <a:endParaRPr lang="hu-HU" sz="2000" dirty="0"/>
          </a:p>
          <a:p>
            <a:r>
              <a:rPr lang="hu-HU" sz="2000" dirty="0"/>
              <a:t>	170 </a:t>
            </a:r>
            <a:r>
              <a:rPr lang="hu-HU" sz="2000" dirty="0" err="1" smtClean="0"/>
              <a:t>fragments</a:t>
            </a:r>
            <a:endParaRPr lang="hu-HU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t="6054" b="3722"/>
          <a:stretch/>
        </p:blipFill>
        <p:spPr>
          <a:xfrm>
            <a:off x="262020" y="2198254"/>
            <a:ext cx="5861689" cy="20689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Szövegdoboz 2"/>
          <p:cNvSpPr txBox="1"/>
          <p:nvPr/>
        </p:nvSpPr>
        <p:spPr>
          <a:xfrm>
            <a:off x="406992" y="3585140"/>
            <a:ext cx="244301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Kecskemét, </a:t>
            </a:r>
            <a:r>
              <a:rPr lang="hu-HU" sz="1600" dirty="0" err="1" smtClean="0"/>
              <a:t>Library</a:t>
            </a:r>
            <a:r>
              <a:rPr lang="hu-HU" sz="1600" dirty="0" smtClean="0"/>
              <a:t> of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Calvinist</a:t>
            </a:r>
            <a:r>
              <a:rPr lang="hu-HU" sz="1600" dirty="0" smtClean="0"/>
              <a:t> </a:t>
            </a:r>
            <a:r>
              <a:rPr lang="hu-HU" sz="1600" dirty="0" err="1" smtClean="0"/>
              <a:t>Church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311828" y="3585140"/>
            <a:ext cx="255385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hu-HU" sz="1600" dirty="0" err="1">
                <a:solidFill>
                  <a:prstClr val="black"/>
                </a:solidFill>
              </a:rPr>
              <a:t>Sf</a:t>
            </a:r>
            <a:r>
              <a:rPr lang="hu-HU" sz="1600" dirty="0" err="1">
                <a:solidFill>
                  <a:prstClr val="black"/>
                </a:solidFill>
                <a:cs typeface="Calibri" panose="020F0502020204030204" pitchFamily="34" charset="0"/>
              </a:rPr>
              <a:t>â</a:t>
            </a:r>
            <a:r>
              <a:rPr lang="hu-HU" sz="1600" dirty="0" err="1">
                <a:solidFill>
                  <a:prstClr val="black"/>
                </a:solidFill>
              </a:rPr>
              <a:t>ntu</a:t>
            </a:r>
            <a:r>
              <a:rPr lang="hu-HU" sz="1600" dirty="0">
                <a:solidFill>
                  <a:prstClr val="black"/>
                </a:solidFill>
              </a:rPr>
              <a:t> </a:t>
            </a:r>
            <a:r>
              <a:rPr lang="hu-HU" sz="1600" dirty="0" err="1">
                <a:solidFill>
                  <a:prstClr val="black"/>
                </a:solidFill>
              </a:rPr>
              <a:t>Gheorghe</a:t>
            </a:r>
            <a:r>
              <a:rPr lang="hu-HU" sz="1600" dirty="0">
                <a:solidFill>
                  <a:prstClr val="black"/>
                </a:solidFill>
              </a:rPr>
              <a:t> (</a:t>
            </a:r>
            <a:r>
              <a:rPr lang="hu-HU" sz="1600" dirty="0" err="1">
                <a:solidFill>
                  <a:prstClr val="black"/>
                </a:solidFill>
              </a:rPr>
              <a:t>Romania</a:t>
            </a:r>
            <a:r>
              <a:rPr lang="hu-HU" sz="1600" dirty="0">
                <a:solidFill>
                  <a:prstClr val="black"/>
                </a:solidFill>
              </a:rPr>
              <a:t>), </a:t>
            </a:r>
            <a:r>
              <a:rPr lang="hu-HU" sz="1600" dirty="0" err="1" smtClean="0">
                <a:solidFill>
                  <a:prstClr val="black"/>
                </a:solidFill>
              </a:rPr>
              <a:t>Muzeul</a:t>
            </a:r>
            <a:r>
              <a:rPr lang="hu-HU" sz="1600" dirty="0" smtClean="0">
                <a:solidFill>
                  <a:prstClr val="black"/>
                </a:solidFill>
              </a:rPr>
              <a:t> </a:t>
            </a:r>
            <a:r>
              <a:rPr lang="hu-HU" sz="1600" dirty="0" err="1">
                <a:solidFill>
                  <a:prstClr val="black"/>
                </a:solidFill>
              </a:rPr>
              <a:t>Na</a:t>
            </a:r>
            <a:r>
              <a:rPr lang="hu-HU" sz="1600" dirty="0" err="1">
                <a:solidFill>
                  <a:prstClr val="black"/>
                </a:solidFill>
                <a:cs typeface="Calibri" panose="020F0502020204030204" pitchFamily="34" charset="0"/>
              </a:rPr>
              <a:t>ţ</a:t>
            </a:r>
            <a:r>
              <a:rPr lang="hu-HU" sz="1600" dirty="0" err="1">
                <a:solidFill>
                  <a:prstClr val="black"/>
                </a:solidFill>
              </a:rPr>
              <a:t>ional</a:t>
            </a:r>
            <a:r>
              <a:rPr lang="hu-HU" sz="1600" dirty="0">
                <a:solidFill>
                  <a:prstClr val="black"/>
                </a:solidFill>
              </a:rPr>
              <a:t> </a:t>
            </a:r>
            <a:r>
              <a:rPr lang="hu-HU" sz="1600" dirty="0" err="1" smtClean="0">
                <a:solidFill>
                  <a:prstClr val="black"/>
                </a:solidFill>
              </a:rPr>
              <a:t>Secuiesc</a:t>
            </a:r>
            <a:endParaRPr lang="hu-HU" sz="1600" dirty="0">
              <a:solidFill>
                <a:prstClr val="black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14064" t="19606" r="9611" b="18558"/>
          <a:stretch/>
        </p:blipFill>
        <p:spPr>
          <a:xfrm>
            <a:off x="262020" y="4364629"/>
            <a:ext cx="5440217" cy="2398716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4732841" y="4267199"/>
            <a:ext cx="341745" cy="241069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5190634" y="4267199"/>
            <a:ext cx="355600" cy="24106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949" y="0"/>
            <a:ext cx="4834051" cy="216514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948" y="2165140"/>
            <a:ext cx="4834051" cy="194425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2549" y="4267199"/>
            <a:ext cx="4869450" cy="2434077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3255818" y="5080000"/>
            <a:ext cx="660400" cy="2309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nyíllal 15"/>
          <p:cNvCxnSpPr/>
          <p:nvPr/>
        </p:nvCxnSpPr>
        <p:spPr>
          <a:xfrm flipV="1">
            <a:off x="4054764" y="5181600"/>
            <a:ext cx="3168072" cy="18473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197364" y="65587"/>
            <a:ext cx="5504873" cy="33855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Fragmenta</a:t>
            </a:r>
            <a:r>
              <a:rPr lang="hu-HU" sz="1600" dirty="0" smtClean="0"/>
              <a:t> </a:t>
            </a:r>
            <a:r>
              <a:rPr lang="hu-HU" sz="1600" dirty="0" err="1" smtClean="0"/>
              <a:t>Manuscriptorum</a:t>
            </a:r>
            <a:r>
              <a:rPr lang="hu-HU" sz="1600" dirty="0" smtClean="0"/>
              <a:t> </a:t>
            </a:r>
            <a:r>
              <a:rPr lang="hu-HU" sz="1600" dirty="0" err="1" smtClean="0"/>
              <a:t>Musicalium</a:t>
            </a:r>
            <a:r>
              <a:rPr lang="hu-HU" sz="1600" dirty="0" smtClean="0"/>
              <a:t> Hungariae </a:t>
            </a:r>
            <a:r>
              <a:rPr lang="hu-HU" sz="1600" dirty="0" err="1" smtClean="0"/>
              <a:t>Mediaevalis</a:t>
            </a:r>
            <a:endParaRPr lang="hu-HU" sz="16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892005" y="1620492"/>
            <a:ext cx="376461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Melodiarium</a:t>
            </a:r>
            <a:r>
              <a:rPr lang="hu-HU" sz="1600" dirty="0" smtClean="0"/>
              <a:t> Hungariae </a:t>
            </a:r>
            <a:r>
              <a:rPr lang="hu-HU" sz="1600" dirty="0" err="1" smtClean="0"/>
              <a:t>Medii</a:t>
            </a:r>
            <a:r>
              <a:rPr lang="hu-HU" sz="1600" dirty="0" smtClean="0"/>
              <a:t> </a:t>
            </a:r>
            <a:r>
              <a:rPr lang="hu-HU" sz="1600" dirty="0" err="1" smtClean="0"/>
              <a:t>Aevi</a:t>
            </a:r>
            <a:r>
              <a:rPr lang="hu-HU" sz="1600" dirty="0" smtClean="0"/>
              <a:t> </a:t>
            </a:r>
            <a:r>
              <a:rPr lang="hu-HU" sz="1600" dirty="0" err="1" smtClean="0"/>
              <a:t>Digitale</a:t>
            </a:r>
            <a:endParaRPr lang="hu-HU" sz="1600" dirty="0"/>
          </a:p>
        </p:txBody>
      </p:sp>
      <p:sp>
        <p:nvSpPr>
          <p:cNvPr id="20" name="Szalagnyíl jobbra 19"/>
          <p:cNvSpPr/>
          <p:nvPr/>
        </p:nvSpPr>
        <p:spPr>
          <a:xfrm>
            <a:off x="6585527" y="2041236"/>
            <a:ext cx="443346" cy="535709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Szalagnyíl balra 20"/>
          <p:cNvSpPr/>
          <p:nvPr/>
        </p:nvSpPr>
        <p:spPr>
          <a:xfrm>
            <a:off x="4411550" y="438685"/>
            <a:ext cx="456014" cy="678915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5026</TotalTime>
  <Words>109</Words>
  <Application>Microsoft Office PowerPoint</Application>
  <PresentationFormat>Szélesvásznú</PresentationFormat>
  <Paragraphs>17</Paragraphs>
  <Slides>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Office-téma</vt:lpstr>
      <vt:lpstr>Zsuzsa Czagány Fragmenta Manuscriptorum Musicalium Hungariae Mediaevalis – the project and its spin-offs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Cantus Planus Research Forum</dc:title>
  <dc:creator>Hana Vlhova-Woerner</dc:creator>
  <cp:lastModifiedBy>Czagány Zsuzsa</cp:lastModifiedBy>
  <cp:revision>27</cp:revision>
  <dcterms:created xsi:type="dcterms:W3CDTF">2021-06-18T11:51:59Z</dcterms:created>
  <dcterms:modified xsi:type="dcterms:W3CDTF">2021-08-06T07:35:13Z</dcterms:modified>
</cp:coreProperties>
</file>