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7099300" cy="10234613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9" autoAdjust="0"/>
  </p:normalViewPr>
  <p:slideViewPr>
    <p:cSldViewPr snapToGrid="0" snapToObjects="1">
      <p:cViewPr>
        <p:scale>
          <a:sx n="66" d="100"/>
          <a:sy n="66" d="100"/>
        </p:scale>
        <p:origin x="-22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E821A2-2CEB-45DE-A0F3-D5896A2EBE6E}" type="datetimeFigureOut">
              <a:rPr lang="hu-HU" smtClean="0"/>
              <a:t>2021.08.04.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29654-47E9-41ED-BD26-821A2190B4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4542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29654-47E9-41ED-BD26-821A2190B492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9016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5E9270-7346-694E-8092-0AFFB9FF7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8F79D6C-D4C5-6349-A2E8-EFA7D779F7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AF9C610-5E57-1446-A2E0-525207A26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2021.08.04.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E372A4C-EB91-BF4E-ABEC-D688C728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B5A062C-1CAD-2E4A-886B-4311DB1EC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0874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0A315D-C045-6040-B835-DBE2899BB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7D17477-A95A-6C4C-BFFE-4D138E873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69356E9-1BBA-564A-8B85-2A2635D0E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2021.08.04.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DC3ED5B-0EF9-D94D-A2E1-0C5562A4F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79ADD2A-84B5-4F49-A7FA-A2EAB8393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3367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715F9D2-6C46-F945-8B2D-06B08F8BB6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C305450-4CFE-1F4A-8ACF-C8334F132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E63F2E-8DE8-D744-BE0E-E58BAB58E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2021.08.04.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7D7DC93-0096-2C44-B8B0-3F12FB79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0115C5D-725C-4543-8E7D-34396208E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129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43A2A4-E324-B845-90C4-92CDA33B2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A4155FF-76A5-FA48-89D6-320518CBF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D9CDF91-91AF-D246-83FD-F1CCB77DF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2021.08.04.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743DEC0-50CD-F747-8602-6C82DE4C2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A273B20-D606-A443-BC47-7C9CFDF27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5598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4C0AF2-B2AE-A541-A65C-6B9ACDBF4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09E59D1-BFAE-A141-90F4-5DAE3D982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1286483-80A2-3E48-8490-BB3C946FF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2021.08.04.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76CF908-405D-3C41-A889-F6FEDAA30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162BF5D-74D9-CE4B-AC23-98E510E83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3071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D3443D-CA5B-4E45-986E-1CC4B29D5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46DC389-4F33-AA4E-9857-EC1F1F82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4453F35-8754-9346-B965-748E5DE34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B8F43A4-6983-EB4E-A507-AD885C9FE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2021.08.04.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E7114C3-36B5-8E4C-8ABD-EB97EC05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7B3664E-50B0-2343-B8DD-95E24853D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26998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0B7464-1348-5C48-89FB-A82CBEFC5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FCF362C-A9AB-3B4C-B2DB-8CDA3A2A4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5A9515A-F8D3-E74E-AF82-B7EC0694E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5B92781-6F87-614F-A8DF-526CA43478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26AAB91-5CA0-A541-8D31-A118F6DAF1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64893FF-202B-264A-B6D3-B055A1456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2021.08.04.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A27BB89-F00A-F440-9102-7A4DD052B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4F86F09-4DC2-6949-8E5B-0F9ED25AF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5182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77F174-E61A-8A41-BB86-C8881FAFB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16771DA-686E-AA45-9674-61CFB141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2021.08.04.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79B2ED9-AD2A-6B4A-BAFE-F84A3A97D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0858DE2-FF2A-E440-8AAE-51C658A0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6486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365159B-DCF2-DA4F-9465-ABA1D94F4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2021.08.04.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879AB71-DDBB-764C-B1DF-4D6ECE01D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FCA89EA-8AC3-524D-8674-4EB08D344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5782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684578-B48C-FC43-A589-BF5025CA0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FC113B-95FC-CB48-B831-FED3B5654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9020BAB-8FC5-9744-AE35-9A4DF579C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45C9CA9-AD8A-DE46-A6D1-D77ABD2CC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2021.08.04.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7F7CFE2-7106-134D-9719-23178CAE9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D8DE7D9-995B-AC4A-BC65-F0D687CF8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5167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48352D-CF52-0745-843D-5DB4A2698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FD0CBE9-A1F1-0047-B58A-FE45282ADA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421AC5E-7681-F546-91BE-F6EA15AD0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C9FE49E-D2A3-7746-8872-F6BAD8E05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C41A-54B1-9248-99AA-8C5DB4981990}" type="datetimeFigureOut">
              <a:rPr lang="x-none" smtClean="0"/>
              <a:t>2021.08.04.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B04601F-96BE-6746-8C11-3B7B84758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928D775-1018-474E-B7F5-E3FB9C6DC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4718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A0559D2-7B84-944C-8D87-729DE637F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2ACEE29-4029-FA4E-B55F-E8A8E5F30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E2BE70-5471-E349-A30F-A46C656E24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4C41A-54B1-9248-99AA-8C5DB4981990}" type="datetimeFigureOut">
              <a:rPr lang="x-none" smtClean="0"/>
              <a:t>2021.08.04.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F67C1E6-3B1C-8C45-A5CF-3AB071BEB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5B03DF6-C67E-D046-8AD8-B43DED12E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2156E-1BDB-BB45-8891-233D655F76D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1896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29B44C-C90F-2C4F-A956-533A0F7C6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149" y="1698172"/>
            <a:ext cx="10904561" cy="2859314"/>
          </a:xfrm>
        </p:spPr>
        <p:txBody>
          <a:bodyPr>
            <a:noAutofit/>
          </a:bodyPr>
          <a:lstStyle/>
          <a:p>
            <a:pPr>
              <a:spcAft>
                <a:spcPts val="3600"/>
              </a:spcAft>
            </a:pPr>
            <a:r>
              <a:rPr lang="hu-HU" sz="4400" dirty="0" smtClean="0"/>
              <a:t>Gábriel Szoliva, OFM</a:t>
            </a:r>
            <a:r>
              <a:rPr lang="x-none" sz="4400"/>
              <a:t/>
            </a:r>
            <a:br>
              <a:rPr lang="x-none" sz="4400"/>
            </a:br>
            <a:r>
              <a:rPr lang="hu-HU" sz="4000" i="1" dirty="0" smtClean="0"/>
              <a:t>A 13th-century Breviarium Notatum of Esztergom </a:t>
            </a:r>
            <a:r>
              <a:rPr lang="hu-HU" sz="4000" i="1" dirty="0" err="1"/>
              <a:t>u</a:t>
            </a:r>
            <a:r>
              <a:rPr lang="hu-HU" sz="4000" i="1" dirty="0" err="1" smtClean="0"/>
              <a:t>ncovered</a:t>
            </a:r>
            <a:r>
              <a:rPr lang="hu-HU" sz="4000" i="1" dirty="0" smtClean="0"/>
              <a:t> </a:t>
            </a:r>
            <a:r>
              <a:rPr lang="hu-HU" sz="4000" i="1" dirty="0" err="1" smtClean="0"/>
              <a:t>in</a:t>
            </a:r>
            <a:r>
              <a:rPr lang="hu-HU" sz="4000" i="1" dirty="0" smtClean="0"/>
              <a:t> </a:t>
            </a:r>
            <a:r>
              <a:rPr lang="hu-HU" sz="4000" i="1" dirty="0" err="1" smtClean="0"/>
              <a:t>Zagreb</a:t>
            </a:r>
            <a:r>
              <a:rPr lang="hu-HU" sz="4000" i="1" dirty="0" smtClean="0"/>
              <a:t> —</a:t>
            </a:r>
            <a:br>
              <a:rPr lang="hu-HU" sz="4000" i="1" dirty="0" smtClean="0"/>
            </a:br>
            <a:r>
              <a:rPr lang="hu-HU" sz="4000" i="1" dirty="0" err="1" smtClean="0"/>
              <a:t>Identification</a:t>
            </a:r>
            <a:r>
              <a:rPr lang="hu-HU" sz="4000" i="1" dirty="0" smtClean="0"/>
              <a:t> and </a:t>
            </a:r>
            <a:r>
              <a:rPr lang="hu-HU" sz="4000" i="1" dirty="0" err="1" smtClean="0"/>
              <a:t>iterative</a:t>
            </a:r>
            <a:r>
              <a:rPr lang="hu-HU" sz="4000" i="1" dirty="0" smtClean="0"/>
              <a:t> </a:t>
            </a:r>
            <a:r>
              <a:rPr lang="hu-HU" sz="4000" i="1" dirty="0" err="1" smtClean="0"/>
              <a:t>reconstruction</a:t>
            </a:r>
            <a:endParaRPr lang="x-none" sz="44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193981A-90EE-294B-8E74-E354C9276C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57910"/>
            <a:ext cx="9144000" cy="1655762"/>
          </a:xfrm>
        </p:spPr>
        <p:txBody>
          <a:bodyPr>
            <a:normAutofit/>
          </a:bodyPr>
          <a:lstStyle/>
          <a:p>
            <a:r>
              <a:rPr lang="x-none" dirty="0"/>
              <a:t>ISM Study Group Cantus Planus</a:t>
            </a:r>
          </a:p>
          <a:p>
            <a:r>
              <a:rPr lang="x-none" dirty="0"/>
              <a:t>Research Forum</a:t>
            </a:r>
          </a:p>
          <a:p>
            <a:r>
              <a:rPr lang="x-none" dirty="0"/>
              <a:t>Virtual meeting</a:t>
            </a:r>
            <a:r>
              <a:rPr lang="x-none"/>
              <a:t>, </a:t>
            </a:r>
            <a:r>
              <a:rPr lang="x-none" smtClean="0"/>
              <a:t>2</a:t>
            </a:r>
            <a:r>
              <a:rPr lang="hu-HU" dirty="0" smtClean="0"/>
              <a:t>8</a:t>
            </a:r>
            <a:r>
              <a:rPr lang="x-none" smtClean="0"/>
              <a:t>. </a:t>
            </a:r>
            <a:r>
              <a:rPr lang="x-none" dirty="0"/>
              <a:t>7. 2021</a:t>
            </a:r>
          </a:p>
          <a:p>
            <a:endParaRPr lang="x-none" dirty="0"/>
          </a:p>
        </p:txBody>
      </p:sp>
      <p:sp>
        <p:nvSpPr>
          <p:cNvPr id="4" name="AutoShape 2" descr="http://fragmenta.zti.hu/wp-content/themes/fragmenta/img/dzfk-logo-en_white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28" name="Picture 4" descr="D:\[scientia]\[publicationes]\előadások\2021. júl. 28. CANTUS PLANUS\logo_E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996" y="406119"/>
            <a:ext cx="2496687" cy="98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zti.hu/images/zti/zti_head_en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6" r="43970"/>
          <a:stretch/>
        </p:blipFill>
        <p:spPr bwMode="auto">
          <a:xfrm>
            <a:off x="517772" y="359602"/>
            <a:ext cx="1229142" cy="98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>
            <a:extLst>
              <a:ext uri="{FF2B5EF4-FFF2-40B4-BE49-F238E27FC236}">
                <a16:creationId xmlns="" xmlns:a16="http://schemas.microsoft.com/office/drawing/2014/main" id="{D193981A-90EE-294B-8E74-E354C9276C9F}"/>
              </a:ext>
            </a:extLst>
          </p:cNvPr>
          <p:cNvSpPr txBox="1">
            <a:spLocks/>
          </p:cNvSpPr>
          <p:nvPr/>
        </p:nvSpPr>
        <p:spPr>
          <a:xfrm>
            <a:off x="1855676" y="337762"/>
            <a:ext cx="9144000" cy="1122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hu-HU" dirty="0" smtClean="0"/>
              <a:t>Research Centre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Humanities</a:t>
            </a:r>
            <a:r>
              <a:rPr lang="hu-HU" dirty="0" smtClean="0"/>
              <a:t>, </a:t>
            </a:r>
          </a:p>
          <a:p>
            <a:pPr algn="l">
              <a:spcBef>
                <a:spcPts val="0"/>
              </a:spcBef>
            </a:pPr>
            <a:r>
              <a:rPr lang="hu-HU" dirty="0" smtClean="0"/>
              <a:t>Institute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Musicology</a:t>
            </a:r>
            <a:r>
              <a:rPr lang="hu-HU" dirty="0" smtClean="0"/>
              <a:t>, </a:t>
            </a:r>
          </a:p>
          <a:p>
            <a:pPr algn="l">
              <a:spcBef>
                <a:spcPts val="0"/>
              </a:spcBef>
            </a:pPr>
            <a:r>
              <a:rPr lang="hu-HU" dirty="0" smtClean="0"/>
              <a:t>Budapest, Hungary</a:t>
            </a:r>
            <a:endParaRPr lang="x-none" smtClean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76255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6BF20E-269E-EF49-AE14-1B26CAB31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Identification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664F33-3F22-1A44-9FE8-F85D9DFEE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0646" y="1824641"/>
            <a:ext cx="10843153" cy="4489073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GB" dirty="0" smtClean="0"/>
              <a:t>Metropolitan Library of the </a:t>
            </a:r>
            <a:r>
              <a:rPr lang="en-GB" dirty="0" smtClean="0"/>
              <a:t>Archbishopric </a:t>
            </a:r>
            <a:r>
              <a:rPr lang="en-GB" dirty="0" smtClean="0"/>
              <a:t>of Zagreb (7th–11th Jan 2019)</a:t>
            </a:r>
          </a:p>
          <a:p>
            <a:pPr>
              <a:spcAft>
                <a:spcPts val="1800"/>
              </a:spcAft>
            </a:pPr>
            <a:r>
              <a:rPr lang="en-GB" dirty="0" smtClean="0"/>
              <a:t>258 fragments on the covers of 129 books (early prints)</a:t>
            </a:r>
          </a:p>
          <a:p>
            <a:pPr>
              <a:spcAft>
                <a:spcPts val="1800"/>
              </a:spcAft>
            </a:pPr>
            <a:r>
              <a:rPr lang="hu-HU" dirty="0" smtClean="0"/>
              <a:t>M</a:t>
            </a:r>
            <a:r>
              <a:rPr lang="en-GB" dirty="0" err="1" smtClean="0"/>
              <a:t>issing</a:t>
            </a:r>
            <a:r>
              <a:rPr lang="en-GB" dirty="0" smtClean="0"/>
              <a:t> second volume (i.e. </a:t>
            </a:r>
            <a:r>
              <a:rPr lang="hu-HU" i="1" dirty="0" err="1" smtClean="0"/>
              <a:t>pars</a:t>
            </a:r>
            <a:r>
              <a:rPr lang="hu-HU" i="1" dirty="0" smtClean="0"/>
              <a:t> </a:t>
            </a:r>
            <a:r>
              <a:rPr lang="hu-HU" i="1" dirty="0" err="1" smtClean="0"/>
              <a:t>sanctoralis</a:t>
            </a:r>
            <a:r>
              <a:rPr lang="en-GB" dirty="0" smtClean="0"/>
              <a:t>) </a:t>
            </a:r>
            <a:r>
              <a:rPr lang="en-GB" dirty="0" smtClean="0"/>
              <a:t>of the 13th-century </a:t>
            </a:r>
            <a:r>
              <a:rPr lang="en-GB" i="1" dirty="0" smtClean="0"/>
              <a:t>Breviarium notatum Strigoniense </a:t>
            </a:r>
            <a:r>
              <a:rPr lang="en-GB" dirty="0" smtClean="0"/>
              <a:t>(</a:t>
            </a:r>
            <a:r>
              <a:rPr lang="hu-HU" dirty="0" err="1" smtClean="0"/>
              <a:t>now</a:t>
            </a:r>
            <a:r>
              <a:rPr lang="hu-HU" dirty="0" smtClean="0"/>
              <a:t> </a:t>
            </a:r>
            <a:r>
              <a:rPr lang="hu-HU" dirty="0" err="1" smtClean="0"/>
              <a:t>kept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en-GB" dirty="0" smtClean="0"/>
              <a:t>Prague</a:t>
            </a:r>
            <a:r>
              <a:rPr lang="en-GB" dirty="0" smtClean="0"/>
              <a:t>, </a:t>
            </a:r>
            <a:r>
              <a:rPr lang="en-GB" dirty="0" err="1" smtClean="0"/>
              <a:t>Strahov</a:t>
            </a:r>
            <a:r>
              <a:rPr lang="en-GB" dirty="0" smtClean="0"/>
              <a:t> Library of the Premonstra­ten­sians, DE I 7)</a:t>
            </a:r>
          </a:p>
          <a:p>
            <a:pPr>
              <a:spcAft>
                <a:spcPts val="1800"/>
              </a:spcAft>
            </a:pPr>
            <a:r>
              <a:rPr lang="en-GB" dirty="0" smtClean="0"/>
              <a:t>‘Esztergom notation’</a:t>
            </a:r>
            <a:r>
              <a:rPr lang="hu-HU" dirty="0" smtClean="0"/>
              <a:t> (</a:t>
            </a:r>
            <a:r>
              <a:rPr lang="hu-HU" dirty="0" err="1" smtClean="0"/>
              <a:t>two</a:t>
            </a:r>
            <a:r>
              <a:rPr lang="hu-HU" dirty="0" smtClean="0"/>
              <a:t> </a:t>
            </a:r>
            <a:r>
              <a:rPr lang="hu-HU" dirty="0" err="1" smtClean="0"/>
              <a:t>notators</a:t>
            </a:r>
            <a:r>
              <a:rPr lang="hu-HU" dirty="0" smtClean="0"/>
              <a:t>)</a:t>
            </a:r>
            <a:endParaRPr lang="en-GB" dirty="0" smtClean="0"/>
          </a:p>
          <a:p>
            <a:pPr>
              <a:spcAft>
                <a:spcPts val="1800"/>
              </a:spcAft>
            </a:pPr>
            <a:r>
              <a:rPr lang="hu-HU" dirty="0" err="1" smtClean="0"/>
              <a:t>Proper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Saints</a:t>
            </a:r>
            <a:r>
              <a:rPr lang="hu-HU" dirty="0" smtClean="0"/>
              <a:t>, </a:t>
            </a:r>
            <a:r>
              <a:rPr lang="hu-HU" dirty="0" err="1" smtClean="0"/>
              <a:t>Common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Saints</a:t>
            </a:r>
            <a:r>
              <a:rPr lang="hu-HU" dirty="0" smtClean="0"/>
              <a:t>, </a:t>
            </a:r>
            <a:r>
              <a:rPr lang="hu-HU" dirty="0" err="1" smtClean="0"/>
              <a:t>Dedication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a </a:t>
            </a:r>
            <a:r>
              <a:rPr lang="hu-HU" dirty="0" err="1" smtClean="0"/>
              <a:t>Church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08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yamatábra: Másik feldolgozás 24"/>
          <p:cNvSpPr/>
          <p:nvPr/>
        </p:nvSpPr>
        <p:spPr>
          <a:xfrm>
            <a:off x="4529278" y="5597237"/>
            <a:ext cx="2881745" cy="872836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precise liturgical sequence </a:t>
            </a:r>
          </a:p>
          <a:p>
            <a:pPr algn="ctr"/>
            <a:r>
              <a:rPr lang="en-GB" dirty="0" smtClean="0"/>
              <a:t>of the fragments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4527ED1-79B8-654F-906B-0CFE97A25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Iterative</a:t>
            </a:r>
            <a:r>
              <a:rPr lang="hu-HU" dirty="0" smtClean="0"/>
              <a:t> </a:t>
            </a:r>
            <a:r>
              <a:rPr lang="hu-HU" dirty="0" err="1" smtClean="0"/>
              <a:t>Method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Reconstruction</a:t>
            </a:r>
            <a:endParaRPr lang="x-none" dirty="0"/>
          </a:p>
        </p:txBody>
      </p:sp>
      <p:sp>
        <p:nvSpPr>
          <p:cNvPr id="8" name="Folyamatábra: Dokumentáció 7"/>
          <p:cNvSpPr/>
          <p:nvPr/>
        </p:nvSpPr>
        <p:spPr>
          <a:xfrm>
            <a:off x="927099" y="1496726"/>
            <a:ext cx="2507673" cy="16482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liturgical analysis </a:t>
            </a:r>
            <a:br>
              <a:rPr lang="en-GB" dirty="0" smtClean="0"/>
            </a:br>
            <a:r>
              <a:rPr lang="en-GB" dirty="0" smtClean="0"/>
              <a:t>(music &amp; text)</a:t>
            </a:r>
            <a:endParaRPr lang="en-GB" dirty="0"/>
          </a:p>
        </p:txBody>
      </p:sp>
      <p:cxnSp>
        <p:nvCxnSpPr>
          <p:cNvPr id="10" name="Egyenes összekötő nyíllal 9"/>
          <p:cNvCxnSpPr>
            <a:stCxn id="8" idx="3"/>
          </p:cNvCxnSpPr>
          <p:nvPr/>
        </p:nvCxnSpPr>
        <p:spPr>
          <a:xfrm>
            <a:off x="3434772" y="2320854"/>
            <a:ext cx="10945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lyamatábra: Másik feldolgozás 10"/>
          <p:cNvSpPr/>
          <p:nvPr/>
        </p:nvSpPr>
        <p:spPr>
          <a:xfrm>
            <a:off x="4529282" y="1593707"/>
            <a:ext cx="2881745" cy="1454294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rough liturgical sequence of the fragments </a:t>
            </a:r>
            <a:endParaRPr lang="en-GB" dirty="0"/>
          </a:p>
        </p:txBody>
      </p:sp>
      <p:cxnSp>
        <p:nvCxnSpPr>
          <p:cNvPr id="13" name="Egyenes összekötő nyíllal 12"/>
          <p:cNvCxnSpPr>
            <a:stCxn id="11" idx="2"/>
            <a:endCxn id="14" idx="0"/>
          </p:cNvCxnSpPr>
          <p:nvPr/>
        </p:nvCxnSpPr>
        <p:spPr>
          <a:xfrm flipH="1">
            <a:off x="5970154" y="3048001"/>
            <a:ext cx="1" cy="8451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lyamatábra: Másik feldolgozás 13"/>
          <p:cNvSpPr/>
          <p:nvPr/>
        </p:nvSpPr>
        <p:spPr>
          <a:xfrm>
            <a:off x="4529281" y="3893128"/>
            <a:ext cx="2881745" cy="872836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more accurate sequence</a:t>
            </a:r>
            <a:endParaRPr lang="en-GB" dirty="0"/>
          </a:p>
        </p:txBody>
      </p:sp>
      <p:sp>
        <p:nvSpPr>
          <p:cNvPr id="16" name="Folyamatábra: Dokumentáció 15"/>
          <p:cNvSpPr/>
          <p:nvPr/>
        </p:nvSpPr>
        <p:spPr>
          <a:xfrm>
            <a:off x="8533245" y="2618509"/>
            <a:ext cx="2687782" cy="1704109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 err="1" smtClean="0"/>
              <a:t>Sanctorale</a:t>
            </a:r>
            <a:r>
              <a:rPr lang="hu-HU" i="1" dirty="0" smtClean="0"/>
              <a:t> </a:t>
            </a:r>
            <a:r>
              <a:rPr lang="hu-HU" dirty="0" smtClean="0"/>
              <a:t>of </a:t>
            </a:r>
            <a:r>
              <a:rPr lang="en-GB" dirty="0" smtClean="0"/>
              <a:t>the</a:t>
            </a:r>
            <a:r>
              <a:rPr lang="hu-HU" i="1" dirty="0" smtClean="0"/>
              <a:t> </a:t>
            </a:r>
            <a:r>
              <a:rPr lang="hu-HU" dirty="0" smtClean="0"/>
              <a:t>printed </a:t>
            </a:r>
            <a:r>
              <a:rPr lang="hu-HU" i="1" dirty="0" smtClean="0"/>
              <a:t>Breviarium Strigoniense </a:t>
            </a:r>
            <a:r>
              <a:rPr lang="hu-HU" dirty="0" smtClean="0"/>
              <a:t>(1484)</a:t>
            </a:r>
            <a:endParaRPr lang="hu-HU" dirty="0"/>
          </a:p>
        </p:txBody>
      </p:sp>
      <p:cxnSp>
        <p:nvCxnSpPr>
          <p:cNvPr id="18" name="Egyenes összekötő nyíllal 17"/>
          <p:cNvCxnSpPr>
            <a:stCxn id="16" idx="1"/>
            <a:endCxn id="35" idx="6"/>
          </p:cNvCxnSpPr>
          <p:nvPr/>
        </p:nvCxnSpPr>
        <p:spPr>
          <a:xfrm flipH="1">
            <a:off x="5993009" y="3470564"/>
            <a:ext cx="2540236" cy="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 flipH="1">
            <a:off x="5970152" y="4765964"/>
            <a:ext cx="1" cy="8451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olyamatábra: Késleltetés 25"/>
          <p:cNvSpPr/>
          <p:nvPr/>
        </p:nvSpPr>
        <p:spPr>
          <a:xfrm>
            <a:off x="927098" y="4419599"/>
            <a:ext cx="3255820" cy="1537855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systematic working method of the</a:t>
            </a:r>
            <a:r>
              <a:rPr lang="hu-HU" dirty="0" smtClean="0"/>
              <a:t> 17th-century </a:t>
            </a:r>
            <a:br>
              <a:rPr lang="hu-HU" dirty="0" smtClean="0"/>
            </a:br>
            <a:r>
              <a:rPr lang="en-GB" dirty="0" smtClean="0"/>
              <a:t>book binder</a:t>
            </a:r>
            <a:endParaRPr lang="en-GB" dirty="0"/>
          </a:p>
        </p:txBody>
      </p:sp>
      <p:cxnSp>
        <p:nvCxnSpPr>
          <p:cNvPr id="28" name="Egyenes összekötő nyíllal 27"/>
          <p:cNvCxnSpPr>
            <a:endCxn id="37" idx="2"/>
          </p:cNvCxnSpPr>
          <p:nvPr/>
        </p:nvCxnSpPr>
        <p:spPr>
          <a:xfrm>
            <a:off x="4189238" y="5188526"/>
            <a:ext cx="175917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olyamatábra: Bekötés 34"/>
          <p:cNvSpPr/>
          <p:nvPr/>
        </p:nvSpPr>
        <p:spPr>
          <a:xfrm>
            <a:off x="5947290" y="3448050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Folyamatábra: Bekötés 36"/>
          <p:cNvSpPr/>
          <p:nvPr/>
        </p:nvSpPr>
        <p:spPr>
          <a:xfrm>
            <a:off x="5948409" y="5165667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699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5145</TotalTime>
  <Words>150</Words>
  <Application>Microsoft Office PowerPoint</Application>
  <PresentationFormat>Egyéni</PresentationFormat>
  <Paragraphs>22</Paragraphs>
  <Slides>3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 Theme</vt:lpstr>
      <vt:lpstr>Gábriel Szoliva, OFM A 13th-century Breviarium Notatum of Esztergom uncovered in Zagreb — Identification and iterative reconstruction</vt:lpstr>
      <vt:lpstr>Identification</vt:lpstr>
      <vt:lpstr>Iterative Method of the Reconstruction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Cantus Planus Research Forum</dc:title>
  <dc:creator>Hana Vlhova-Woerner</dc:creator>
  <cp:lastModifiedBy>Fr. Gábriel</cp:lastModifiedBy>
  <cp:revision>42</cp:revision>
  <cp:lastPrinted>2021-07-18T08:10:54Z</cp:lastPrinted>
  <dcterms:created xsi:type="dcterms:W3CDTF">2021-06-18T11:51:59Z</dcterms:created>
  <dcterms:modified xsi:type="dcterms:W3CDTF">2021-08-04T08:23:56Z</dcterms:modified>
</cp:coreProperties>
</file>